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141EC9-F830-456F-8CE1-82D6E8C16CB0}" type="datetimeFigureOut">
              <a:rPr lang="ar-IQ" smtClean="0"/>
              <a:t>15/04/1441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C2A0756-466A-44B0-9E3D-5903B6FCDA3F}"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8141EC9-F830-456F-8CE1-82D6E8C16CB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8141EC9-F830-456F-8CE1-82D6E8C16CB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8141EC9-F830-456F-8CE1-82D6E8C16CB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8141EC9-F830-456F-8CE1-82D6E8C16CB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E8141EC9-F830-456F-8CE1-82D6E8C16CB0}"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2A0756-466A-44B0-9E3D-5903B6FCDA3F}"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8141EC9-F830-456F-8CE1-82D6E8C16CB0}"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8141EC9-F830-456F-8CE1-82D6E8C16CB0}"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41EC9-F830-456F-8CE1-82D6E8C16CB0}"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141EC9-F830-456F-8CE1-82D6E8C16CB0}" type="datetimeFigureOut">
              <a:rPr lang="ar-IQ" smtClean="0"/>
              <a:t>15/04/1441</a:t>
            </a:fld>
            <a:endParaRPr lang="ar-IQ"/>
          </a:p>
        </p:txBody>
      </p:sp>
      <p:sp>
        <p:nvSpPr>
          <p:cNvPr id="7" name="Slide Number Placeholder 6"/>
          <p:cNvSpPr>
            <a:spLocks noGrp="1"/>
          </p:cNvSpPr>
          <p:nvPr>
            <p:ph type="sldNum" sz="quarter" idx="12"/>
          </p:nvPr>
        </p:nvSpPr>
        <p:spPr/>
        <p:txBody>
          <a:bodyPr/>
          <a:lstStyle/>
          <a:p>
            <a:fld id="{2C2A0756-466A-44B0-9E3D-5903B6FCDA3F}"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8141EC9-F830-456F-8CE1-82D6E8C16CB0}" type="datetimeFigureOut">
              <a:rPr lang="ar-IQ" smtClean="0"/>
              <a:t>15/04/1441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2C2A0756-466A-44B0-9E3D-5903B6FCDA3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141EC9-F830-456F-8CE1-82D6E8C16CB0}" type="datetimeFigureOut">
              <a:rPr lang="ar-IQ" smtClean="0"/>
              <a:t>15/04/1441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C2A0756-466A-44B0-9E3D-5903B6FCDA3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مستويات الاادارة الاستراتيجية</a:t>
            </a:r>
            <a:endParaRPr lang="ar-IQ" dirty="0"/>
          </a:p>
        </p:txBody>
      </p:sp>
      <p:sp>
        <p:nvSpPr>
          <p:cNvPr id="3" name="عنوان فرعي 2"/>
          <p:cNvSpPr>
            <a:spLocks noGrp="1"/>
          </p:cNvSpPr>
          <p:nvPr>
            <p:ph type="subTitle" idx="1"/>
          </p:nvPr>
        </p:nvSpPr>
        <p:spPr/>
        <p:txBody>
          <a:bodyPr/>
          <a:lstStyle/>
          <a:p>
            <a:r>
              <a:rPr lang="ar-IQ" dirty="0" smtClean="0"/>
              <a:t>المحاضرة الثانية</a:t>
            </a:r>
          </a:p>
          <a:p>
            <a:r>
              <a:rPr lang="ar-IQ" dirty="0" smtClean="0"/>
              <a:t>المدرس : احمد محمد جاسم</a:t>
            </a:r>
            <a:endParaRPr lang="ar-IQ" dirty="0"/>
          </a:p>
        </p:txBody>
      </p:sp>
    </p:spTree>
    <p:extLst>
      <p:ext uri="{BB962C8B-B14F-4D97-AF65-F5344CB8AC3E}">
        <p14:creationId xmlns:p14="http://schemas.microsoft.com/office/powerpoint/2010/main" val="337850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5943600"/>
          </a:xfrm>
        </p:spPr>
        <p:txBody>
          <a:bodyPr>
            <a:normAutofit/>
          </a:bodyPr>
          <a:lstStyle/>
          <a:p>
            <a:pPr algn="just" rtl="1"/>
            <a:r>
              <a:rPr lang="ar-SA" b="1" dirty="0" smtClean="0"/>
              <a:t>رابعا:  مستويات الإدارة الإستراتيجية </a:t>
            </a:r>
            <a:endParaRPr lang="en-US" dirty="0" smtClean="0"/>
          </a:p>
          <a:p>
            <a:pPr algn="just" rtl="1"/>
            <a:r>
              <a:rPr lang="ar-SA" b="1" dirty="0" smtClean="0"/>
              <a:t>    تتكون الإدارة الإستراتيجية من ثلاثة مستويات : </a:t>
            </a:r>
            <a:endParaRPr lang="en-US" dirty="0" smtClean="0"/>
          </a:p>
          <a:p>
            <a:pPr algn="just" rtl="1"/>
            <a:r>
              <a:rPr lang="ar-SA" b="1" dirty="0" smtClean="0"/>
              <a:t>1- إستراتيجية المنشأة </a:t>
            </a:r>
            <a:r>
              <a:rPr lang="ar-LB" b="1" dirty="0" smtClean="0"/>
              <a:t>(</a:t>
            </a:r>
            <a:r>
              <a:rPr lang="en-US" b="1" dirty="0" smtClean="0"/>
              <a:t>Corporate Strategy</a:t>
            </a:r>
            <a:r>
              <a:rPr lang="ar-SA" b="1" dirty="0" smtClean="0"/>
              <a:t>):</a:t>
            </a:r>
            <a:endParaRPr lang="en-US" dirty="0" smtClean="0"/>
          </a:p>
          <a:p>
            <a:pPr algn="just" rtl="1"/>
            <a:r>
              <a:rPr lang="ar-SA" dirty="0" smtClean="0"/>
              <a:t>وهى تصف توجهات المنظمة الكلية بما يعكس اتجاهاتها العامة نحو النمو وإدارة أعمالها وخطوط منتجاتها لتحقيق التوازن في مزيج منتجاتها. وإستراتيجية المنظمة محدد للقرارات التي تحدد نوع الأعمال التي يجب أن ترتبط بها المنظمة وكذلك تدفق الموارد والأموال من وإلى أقسام المنظمة وأخيراً علاقات المنظمة مع المجموعات الرئيسية في البيئة.</a:t>
            </a:r>
          </a:p>
          <a:p>
            <a:pPr algn="just" rtl="1"/>
            <a:r>
              <a:rPr lang="ar-SA" b="1" dirty="0" smtClean="0"/>
              <a:t>2- إستراتيجية الأعمال (</a:t>
            </a:r>
            <a:r>
              <a:rPr lang="en-US" b="1" dirty="0" smtClean="0"/>
              <a:t>Business Strategy</a:t>
            </a:r>
            <a:r>
              <a:rPr lang="ar-SA" b="1" dirty="0" smtClean="0"/>
              <a:t>):</a:t>
            </a:r>
            <a:endParaRPr lang="en-US" dirty="0" smtClean="0"/>
          </a:p>
          <a:p>
            <a:pPr algn="just" rtl="1"/>
            <a:r>
              <a:rPr lang="ar-SA" dirty="0" smtClean="0"/>
              <a:t>يطلق عليها أحياناً الإستراتيجية التنافسية </a:t>
            </a:r>
            <a:r>
              <a:rPr lang="en-US" dirty="0" smtClean="0"/>
              <a:t>Competitive Strategy</a:t>
            </a:r>
            <a:r>
              <a:rPr lang="ar-SA" dirty="0" smtClean="0"/>
              <a:t> وعادة ما توضع على المستوى وحدات الأعمال الإستراتيجية </a:t>
            </a:r>
            <a:r>
              <a:rPr lang="en-US" dirty="0" smtClean="0"/>
              <a:t>SBU</a:t>
            </a:r>
            <a:r>
              <a:rPr lang="ar-SA" dirty="0" smtClean="0"/>
              <a:t>، وهي تركز على تحسين الوضع التنافسي لمنتجات أو خدمات المنظمة في صناعة معينة أو في قطاع سوقي معين. </a:t>
            </a:r>
            <a:endParaRPr lang="en-US" dirty="0" smtClean="0"/>
          </a:p>
          <a:p>
            <a:pPr algn="just" rtl="1"/>
            <a:endParaRPr lang="en-US" dirty="0" smtClean="0"/>
          </a:p>
          <a:p>
            <a:pPr algn="r" rtl="1"/>
            <a:endParaRPr lang="en-US" dirty="0"/>
          </a:p>
        </p:txBody>
      </p:sp>
    </p:spTree>
    <p:extLst>
      <p:ext uri="{BB962C8B-B14F-4D97-AF65-F5344CB8AC3E}">
        <p14:creationId xmlns:p14="http://schemas.microsoft.com/office/powerpoint/2010/main" val="353012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rtl="1"/>
            <a:r>
              <a:rPr lang="ar-SA" b="1" dirty="0" smtClean="0"/>
              <a:t>3- الإستراتيجية الوظيفية (</a:t>
            </a:r>
            <a:r>
              <a:rPr lang="en-US" b="1" dirty="0" smtClean="0"/>
              <a:t>Functional Strategy</a:t>
            </a:r>
            <a:r>
              <a:rPr lang="ar-SA" b="1" dirty="0" smtClean="0"/>
              <a:t>):</a:t>
            </a:r>
            <a:endParaRPr lang="en-US" dirty="0" smtClean="0"/>
          </a:p>
          <a:p>
            <a:pPr algn="just" rtl="1"/>
            <a:r>
              <a:rPr lang="ar-SA" dirty="0" smtClean="0"/>
              <a:t>تتعلق أساساً بتعظيم الكفاءة الانتاجية بتجميع واستغلال المصادر المتاحة بكفاءة وفاعلية.</a:t>
            </a:r>
          </a:p>
          <a:p>
            <a:pPr algn="just" rtl="1"/>
            <a:r>
              <a:rPr lang="ar-SA" b="1" u="sng" dirty="0" smtClean="0"/>
              <a:t>عوامل نجاح تطبيق الإدارة الاستراتيجية :</a:t>
            </a:r>
            <a:endParaRPr lang="en-US" dirty="0" smtClean="0"/>
          </a:p>
          <a:p>
            <a:pPr algn="just" rtl="1"/>
            <a:r>
              <a:rPr lang="ar-SA" dirty="0" smtClean="0"/>
              <a:t>   لتطبيق الإدارة الاستراتيجية بنجاح ، يستوجب توفر عدد من العوامل ، والتي من أهمها :</a:t>
            </a:r>
            <a:endParaRPr lang="en-US" dirty="0" smtClean="0"/>
          </a:p>
          <a:p>
            <a:pPr algn="just" rtl="1"/>
            <a:r>
              <a:rPr lang="ar-SA" u="sng" dirty="0" smtClean="0"/>
              <a:t>1- توافر التفكير الاستراتيجي :</a:t>
            </a:r>
            <a:endParaRPr lang="en-US" dirty="0" smtClean="0"/>
          </a:p>
          <a:p>
            <a:pPr algn="just" rtl="1"/>
            <a:r>
              <a:rPr lang="ar-SA" dirty="0" smtClean="0"/>
              <a:t>   حيث يشير التفكير الاستراتيجي إلى توافر القدرات والمهارات اللازمة لممارسة الفرد مهام الإدارة الاستراتيجية</a:t>
            </a:r>
          </a:p>
          <a:p>
            <a:pPr algn="just" rtl="1"/>
            <a:r>
              <a:rPr lang="ar-SA" dirty="0" smtClean="0"/>
              <a:t>أهم خصائص الأفراد ذوي التفكير الاستراتيجي .</a:t>
            </a:r>
          </a:p>
          <a:p>
            <a:pPr algn="just" rtl="1"/>
            <a:r>
              <a:rPr lang="ar-SA" dirty="0" smtClean="0"/>
              <a:t> 1.القدرة على تحليل البيئة الخارجية بما توفره من فرص أو ما ينتج عنها من مخاطر </a:t>
            </a:r>
          </a:p>
          <a:p>
            <a:pPr algn="just" rtl="1"/>
            <a:r>
              <a:rPr lang="ar-SA" dirty="0" smtClean="0"/>
              <a:t>2. القدرة على اختيار الاستراتيجية المناسبة </a:t>
            </a:r>
            <a:endParaRPr lang="en-US" dirty="0" smtClean="0"/>
          </a:p>
          <a:p>
            <a:pPr algn="just" rtl="1"/>
            <a:r>
              <a:rPr lang="ar-SA" dirty="0" smtClean="0"/>
              <a:t>3. القدرة على تخصيص الموارد والإمكانات المتاحة واستخدامها بكفاءة </a:t>
            </a:r>
            <a:endParaRPr lang="en-US" dirty="0" smtClean="0"/>
          </a:p>
          <a:p>
            <a:pPr algn="just" rtl="1"/>
            <a:r>
              <a:rPr lang="ar-SA" dirty="0" smtClean="0"/>
              <a:t>4. القدرة على اتخاذ القرارات الاستراتيجية </a:t>
            </a:r>
            <a:endParaRPr lang="en-US" dirty="0" smtClean="0"/>
          </a:p>
          <a:p>
            <a:pPr algn="r">
              <a:buNone/>
            </a:pPr>
            <a:r>
              <a:rPr lang="ar-JO" dirty="0" smtClean="0"/>
              <a:t>.</a:t>
            </a:r>
            <a:endParaRPr lang="en-US" dirty="0"/>
          </a:p>
        </p:txBody>
      </p:sp>
    </p:spTree>
    <p:extLst>
      <p:ext uri="{BB962C8B-B14F-4D97-AF65-F5344CB8AC3E}">
        <p14:creationId xmlns:p14="http://schemas.microsoft.com/office/powerpoint/2010/main" val="400377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u="sng" dirty="0" smtClean="0"/>
              <a:t>2- توافر نظم المعلومات الاستراتيجية :</a:t>
            </a:r>
            <a:endParaRPr lang="en-US" dirty="0" smtClean="0"/>
          </a:p>
          <a:p>
            <a:pPr algn="just" rtl="1"/>
            <a:r>
              <a:rPr lang="ar-SA" dirty="0" smtClean="0"/>
              <a:t>   فالمعلومات لها دور أساسي في كافة مراحل الإدارة الاستراتيجية ،  فالمعلومات المرتبطة بنتائج تحليل المتغيرات البيئية الداخلية والخارجية مثلاً تدعم جهود المديرين الاستراتيجيين في وضع الأهداف وصياغة الاستراتيجيات ، كما أنها تساهم في تنفيذ الاستراتيجية ومراجعتها والرقابة عليها.</a:t>
            </a:r>
            <a:endParaRPr lang="en-US" dirty="0"/>
          </a:p>
        </p:txBody>
      </p:sp>
    </p:spTree>
    <p:extLst>
      <p:ext uri="{BB962C8B-B14F-4D97-AF65-F5344CB8AC3E}">
        <p14:creationId xmlns:p14="http://schemas.microsoft.com/office/powerpoint/2010/main" val="314956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389120"/>
          </a:xfrm>
        </p:spPr>
        <p:txBody>
          <a:bodyPr>
            <a:normAutofit/>
          </a:bodyPr>
          <a:lstStyle/>
          <a:p>
            <a:pPr algn="just" rtl="1"/>
            <a:r>
              <a:rPr lang="ar-SA" u="sng" dirty="0" smtClean="0"/>
              <a:t>3- توفر نظام للحوافز : </a:t>
            </a:r>
            <a:endParaRPr lang="en-US" dirty="0" smtClean="0"/>
          </a:p>
          <a:p>
            <a:pPr algn="just" rtl="1"/>
            <a:r>
              <a:rPr lang="ar-SA" dirty="0" smtClean="0"/>
              <a:t>   يهدف نظام الحوافز عادةً إلى التأكد من وجود توافق بين ما يتطلبه التنفيذ الفعال للخطط الاستراتيجية والحاجات والمطالب المشروعة للعاملين في المنظمة الذين يقومون بالتنفيذ ، فلابد أن يرتبط نظام الحوافز بصورة مناسبة وفعالة مع استراتيجية المنظمة على المستويات الإدارية المختلفة ؛ ولتحقيق ذلك لابد من تصميم نظام محكم وعادل للمكافآت والحوافز بحيث يؤدي دوراً محفزاً ومشجعاً لمكافأة الأداء المرغوب فيه .</a:t>
            </a:r>
            <a:endParaRPr lang="en-US" dirty="0" smtClean="0"/>
          </a:p>
          <a:p>
            <a:endParaRPr lang="en-US" dirty="0"/>
          </a:p>
        </p:txBody>
      </p:sp>
    </p:spTree>
    <p:extLst>
      <p:ext uri="{BB962C8B-B14F-4D97-AF65-F5344CB8AC3E}">
        <p14:creationId xmlns:p14="http://schemas.microsoft.com/office/powerpoint/2010/main" val="409197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rtl="1"/>
            <a:r>
              <a:rPr lang="ar-SA" u="sng" dirty="0" smtClean="0"/>
              <a:t>4- توفر نظام مالي : </a:t>
            </a:r>
            <a:endParaRPr lang="en-US" dirty="0" smtClean="0"/>
          </a:p>
          <a:p>
            <a:pPr algn="just" rtl="1"/>
            <a:r>
              <a:rPr lang="ar-SA" dirty="0" smtClean="0"/>
              <a:t>   يجب أن يكون لدى المنظمة نظام جيد للإدارة المالية ، فإذا لم يكن متوفر فيفضل أن يعالج ذلك قبل أن يتم تطبيق الإدارة الاستراتيجية ، حيث أنها تتطلب موارد مالية وبشرية وفنية كبيرة .</a:t>
            </a:r>
            <a:endParaRPr lang="en-US" dirty="0" smtClean="0"/>
          </a:p>
          <a:p>
            <a:pPr algn="just" rtl="1"/>
            <a:r>
              <a:rPr lang="ar-SA" u="sng" dirty="0" smtClean="0"/>
              <a:t>5- توفر التنظيم الإداري السليم : </a:t>
            </a:r>
            <a:endParaRPr lang="en-US" dirty="0" smtClean="0"/>
          </a:p>
          <a:p>
            <a:pPr algn="just" rtl="1"/>
            <a:r>
              <a:rPr lang="ar-SA" dirty="0" smtClean="0"/>
              <a:t>   ينبغي توفر تنظيم إداري دقيق ومرن قادر على التكيف مع متغيرات الاستراتيجية واستيعاب الأهداف الاستراتيجية وتوفير المعلومات اللازمة لذلك ، بالإضافة إلى وجود النظم والإجراءات السليمة التي تسهل أسباب العمل بدل تعقيده أو تعطيله </a:t>
            </a:r>
            <a:endParaRPr lang="en-US" dirty="0"/>
          </a:p>
        </p:txBody>
      </p:sp>
    </p:spTree>
    <p:extLst>
      <p:ext uri="{BB962C8B-B14F-4D97-AF65-F5344CB8AC3E}">
        <p14:creationId xmlns:p14="http://schemas.microsoft.com/office/powerpoint/2010/main" val="1383995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TotalTime>
  <Words>316</Words>
  <Application>Microsoft Office PowerPoint</Application>
  <PresentationFormat>عرض على الشاشة (3:4)‏</PresentationFormat>
  <Paragraphs>29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أوستن</vt:lpstr>
      <vt:lpstr>مستويات الاادارة الاستراتيجية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مستويات الاادارة الاستراتيجية</dc:title>
  <dc:creator>Khaled Dabbas Almolaa</dc:creator>
  <cp:lastModifiedBy>Windows User</cp:lastModifiedBy>
  <cp:revision>1</cp:revision>
  <dcterms:created xsi:type="dcterms:W3CDTF">2019-04-03T11:25:58Z</dcterms:created>
  <dcterms:modified xsi:type="dcterms:W3CDTF">2019-12-12T09:03:13Z</dcterms:modified>
</cp:coreProperties>
</file>